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docProps/custom.xml" ContentType="application/vnd.openxmlformats-officedocument.custom-properti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tags/tag3.xml" ContentType="application/vnd.openxmlformats-officedocument.presentationml.tags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2" r:id="rId1"/>
    <p:sldMasterId id="2147483689" r:id="rId2"/>
  </p:sldMasterIdLst>
  <p:notesMasterIdLst>
    <p:notesMasterId r:id="rId7"/>
  </p:notesMasterIdLst>
  <p:handoutMasterIdLst>
    <p:handoutMasterId r:id="rId8"/>
  </p:handoutMasterIdLst>
  <p:sldIdLst>
    <p:sldId id="749" r:id="rId3"/>
    <p:sldId id="750" r:id="rId4"/>
    <p:sldId id="747" r:id="rId5"/>
    <p:sldId id="748" r:id="rId6"/>
  </p:sldIdLst>
  <p:sldSz cx="9144000" cy="6858000" type="screen4x3"/>
  <p:notesSz cx="7099300" cy="10234613"/>
  <p:custDataLst>
    <p:tags r:id="rId1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000000"/>
    <a:srgbClr val="1C1C1C"/>
    <a:srgbClr val="FD8B84"/>
    <a:srgbClr val="33CC33"/>
    <a:srgbClr val="C81704"/>
    <a:srgbClr val="FFD009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931" autoAdjust="0"/>
    <p:restoredTop sz="91005" autoAdjust="0"/>
  </p:normalViewPr>
  <p:slideViewPr>
    <p:cSldViewPr snapToGrid="0" snapToObjects="1" showGuides="1">
      <p:cViewPr varScale="1">
        <p:scale>
          <a:sx n="94" d="100"/>
          <a:sy n="94" d="100"/>
        </p:scale>
        <p:origin x="-912" y="-104"/>
      </p:cViewPr>
      <p:guideLst>
        <p:guide orient="horz" pos="386"/>
        <p:guide orient="horz" pos="873"/>
        <p:guide orient="horz" pos="1116"/>
        <p:guide orient="horz" pos="860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4" d="100"/>
          <a:sy n="64" d="100"/>
        </p:scale>
        <p:origin x="-2856" y="-11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0557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213410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653" indent="-241653"/>
            <a:r>
              <a:rPr lang="en-US" dirty="0" smtClean="0"/>
              <a:t>Refer to Handout 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5456A-B3E1-439F-850C-5471706FCB5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A045848-9D64-4114-9FD7-EF4F34B58B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FF7656C-FB6B-412C-8F1C-2E748836DF5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62893-4812-4D6D-85BF-A640C6D5647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2F04632-6C65-4A73-B5A6-A4BAA60E5E9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E824E4FE-B616-4D0A-91CB-2B8E3422D09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4B76CD0-3962-4AB5-AFAC-E65FE539199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theme" Target="../theme/theme2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pic>
        <p:nvPicPr>
          <p:cNvPr id="10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650875"/>
            <a:ext cx="9059862" cy="118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rgbClr val="000000"/>
                </a:solidFill>
              </a:rPr>
              <a:t>Government Process Re-engineering</a:t>
            </a:r>
            <a:endParaRPr lang="en-US" sz="3600" dirty="0" smtClean="0">
              <a:solidFill>
                <a:srgbClr val="000000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SeMT-</a:t>
            </a:r>
            <a:r>
              <a:rPr lang="en-US" sz="3600" dirty="0" err="1" smtClean="0">
                <a:solidFill>
                  <a:srgbClr val="000000"/>
                </a:solidFill>
              </a:rPr>
              <a:t>B’Luru</a:t>
            </a:r>
            <a:r>
              <a:rPr lang="en-US" sz="3600" smtClean="0">
                <a:solidFill>
                  <a:srgbClr val="000000"/>
                </a:solidFill>
              </a:rPr>
              <a:t>- 12 Mar 14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5008602"/>
            <a:ext cx="88773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smtClean="0">
                <a:solidFill>
                  <a:srgbClr val="000000"/>
                </a:solidFill>
              </a:rPr>
              <a:t>Session</a:t>
            </a:r>
            <a:r>
              <a:rPr lang="en-US" sz="3600" smtClean="0">
                <a:solidFill>
                  <a:srgbClr val="000000"/>
                </a:solidFill>
              </a:rPr>
              <a:t> 4: </a:t>
            </a:r>
            <a:r>
              <a:rPr lang="en-US" sz="3600" dirty="0" smtClean="0">
                <a:solidFill>
                  <a:srgbClr val="000000"/>
                </a:solidFill>
              </a:rPr>
              <a:t>Process Mapping Workshop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Wg Cdr A K Srinivas (Retd)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Director-AIPER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000000"/>
                </a:solidFill>
              </a:rPr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2209800"/>
          </a:xfrm>
        </p:spPr>
        <p:txBody>
          <a:bodyPr/>
          <a:lstStyle/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Process mapping at activity level continued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rgbClr val="000000"/>
                </a:solidFill>
              </a:rPr>
              <a:t>Identification of problem / improvement areas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Exercise: Draw a detailed activity level flowchart for your selected process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Rules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Select a process within your group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Use one of the processes which you have arrived at by service prioritization frame work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Document the process in activity-level detail using the provided template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Include the Phase, Players &amp; Standard Documentation also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Identify the PIEs for the process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Document them as per the following slide format (on top of the process map)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Time Frame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30 Minutes for the activity level flowcharting of an end-to-end process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30 minutes for detailing the PIEs that relate to the process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60338" y="136509"/>
            <a:ext cx="8805862" cy="755650"/>
          </a:xfrm>
        </p:spPr>
        <p:txBody>
          <a:bodyPr/>
          <a:lstStyle/>
          <a:p>
            <a:pPr eaLnBrk="1" hangingPunct="1"/>
            <a:r>
              <a:rPr lang="en-US" b="1" dirty="0" smtClean="0"/>
              <a:t>Sample Process Map with Problems, Issues &amp; Expectations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>
          <a:xfrm>
            <a:off x="6810375" y="6078521"/>
            <a:ext cx="2159000" cy="161925"/>
          </a:xfrm>
        </p:spPr>
        <p:txBody>
          <a:bodyPr/>
          <a:lstStyle/>
          <a:p>
            <a:r>
              <a:rPr lang="en-GB" smtClean="0"/>
              <a:t>Slide </a:t>
            </a:r>
            <a:fld id="{0A045848-9D64-4114-9FD7-EF4F34B58BBD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92" y="610910"/>
            <a:ext cx="8851896" cy="56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7539048" y="625458"/>
          <a:ext cx="1448367" cy="11338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385"/>
                <a:gridCol w="1119982"/>
              </a:tblGrid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Process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Policy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Skills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Structure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IT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Infrastructure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Rounded Rectangle 20"/>
          <p:cNvSpPr/>
          <p:nvPr/>
        </p:nvSpPr>
        <p:spPr bwMode="auto">
          <a:xfrm>
            <a:off x="5307012" y="4086209"/>
            <a:ext cx="1189038" cy="468310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Check done at final stage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49450" y="5632433"/>
            <a:ext cx="1189038" cy="446088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Arial" charset="0"/>
              </a:rPr>
              <a:t>Manual 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data entry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844924" y="1759314"/>
            <a:ext cx="1189038" cy="794955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Absence of token system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60412" y="3157520"/>
            <a:ext cx="1189038" cy="728663"/>
          </a:xfrm>
          <a:prstGeom prst="roundRect">
            <a:avLst/>
          </a:prstGeom>
          <a:solidFill>
            <a:srgbClr val="00B05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Physical presence required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8331</TotalTime>
  <Words>190</Words>
  <Application>Microsoft Macintosh PowerPoint</Application>
  <PresentationFormat>On-screen Show (4:3)</PresentationFormat>
  <Paragraphs>39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tb4_onscreen_v2.1</vt:lpstr>
      <vt:lpstr>1_PwC</vt:lpstr>
      <vt:lpstr>Slide 1</vt:lpstr>
      <vt:lpstr>Agenda</vt:lpstr>
      <vt:lpstr>Exercise: Draw a detailed activity level flowchart for your selected process</vt:lpstr>
      <vt:lpstr>Sample Process Map with Problems, Issues &amp; Expectations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A K SRINIVAS</cp:lastModifiedBy>
  <cp:revision>736</cp:revision>
  <dcterms:created xsi:type="dcterms:W3CDTF">2014-03-11T09:39:56Z</dcterms:created>
  <dcterms:modified xsi:type="dcterms:W3CDTF">2014-03-11T09:40:36Z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